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</p:sldMasterIdLst>
  <p:notesMasterIdLst>
    <p:notesMasterId r:id="rId10"/>
  </p:notesMasterIdLst>
  <p:handoutMasterIdLst>
    <p:handoutMasterId r:id="rId11"/>
  </p:handoutMasterIdLst>
  <p:sldIdLst>
    <p:sldId id="339" r:id="rId2"/>
    <p:sldId id="347" r:id="rId3"/>
    <p:sldId id="340" r:id="rId4"/>
    <p:sldId id="320" r:id="rId5"/>
    <p:sldId id="348" r:id="rId6"/>
    <p:sldId id="350" r:id="rId7"/>
    <p:sldId id="351" r:id="rId8"/>
    <p:sldId id="32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80" autoAdjust="0"/>
  </p:normalViewPr>
  <p:slideViewPr>
    <p:cSldViewPr>
      <p:cViewPr varScale="1">
        <p:scale>
          <a:sx n="84" d="100"/>
          <a:sy n="84" d="100"/>
        </p:scale>
        <p:origin x="629" y="1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DE517F-3443-427A-BAE8-FA17A215764D}" type="doc">
      <dgm:prSet loTypeId="urn:microsoft.com/office/officeart/2005/8/layout/cycle3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C5022F4-96B9-486E-9506-37FF0142A39E}">
      <dgm:prSet phldrT="[Texto]"/>
      <dgm:spPr/>
      <dgm:t>
        <a:bodyPr/>
        <a:lstStyle/>
        <a:p>
          <a:r>
            <a:rPr lang="es-BO" noProof="0" dirty="0" smtClean="0"/>
            <a:t>2.-Sembrar las semillas</a:t>
          </a:r>
          <a:endParaRPr lang="es-BO" noProof="0" dirty="0"/>
        </a:p>
      </dgm:t>
    </dgm:pt>
    <dgm:pt modelId="{C50D85A9-B925-4172-B66B-FE45A91498B2}" type="parTrans" cxnId="{48FEA269-654D-43B2-819B-F67072818587}">
      <dgm:prSet/>
      <dgm:spPr/>
      <dgm:t>
        <a:bodyPr/>
        <a:lstStyle/>
        <a:p>
          <a:endParaRPr lang="en-US"/>
        </a:p>
      </dgm:t>
    </dgm:pt>
    <dgm:pt modelId="{092E1A94-3113-4997-84B7-F0C1C5CF0BBA}" type="sibTrans" cxnId="{48FEA269-654D-43B2-819B-F67072818587}">
      <dgm:prSet/>
      <dgm:spPr/>
      <dgm:t>
        <a:bodyPr/>
        <a:lstStyle/>
        <a:p>
          <a:endParaRPr lang="en-US"/>
        </a:p>
      </dgm:t>
    </dgm:pt>
    <dgm:pt modelId="{52F7A392-AE35-4E1B-87DF-A481ACEB4775}">
      <dgm:prSet phldrT="[Texto]"/>
      <dgm:spPr/>
      <dgm:t>
        <a:bodyPr/>
        <a:lstStyle/>
        <a:p>
          <a:r>
            <a:rPr lang="es-BO" noProof="0" dirty="0" smtClean="0"/>
            <a:t>3.-Riega las semillas y/o plantas</a:t>
          </a:r>
          <a:endParaRPr lang="es-BO" noProof="0" dirty="0"/>
        </a:p>
      </dgm:t>
    </dgm:pt>
    <dgm:pt modelId="{6C717DAC-416C-4E33-95B8-74061B5A397B}" type="parTrans" cxnId="{9F3F984D-3630-49BA-B486-590D9B4CAF27}">
      <dgm:prSet/>
      <dgm:spPr/>
      <dgm:t>
        <a:bodyPr/>
        <a:lstStyle/>
        <a:p>
          <a:endParaRPr lang="en-US"/>
        </a:p>
      </dgm:t>
    </dgm:pt>
    <dgm:pt modelId="{967C0E29-F67C-4678-BFE0-21CC8C793293}" type="sibTrans" cxnId="{9F3F984D-3630-49BA-B486-590D9B4CAF27}">
      <dgm:prSet/>
      <dgm:spPr/>
      <dgm:t>
        <a:bodyPr/>
        <a:lstStyle/>
        <a:p>
          <a:endParaRPr lang="en-US"/>
        </a:p>
      </dgm:t>
    </dgm:pt>
    <dgm:pt modelId="{0CADC6DD-F435-4864-86CB-423A2194C965}">
      <dgm:prSet phldrT="[Texto]"/>
      <dgm:spPr/>
      <dgm:t>
        <a:bodyPr/>
        <a:lstStyle/>
        <a:p>
          <a:r>
            <a:rPr lang="es-BO" noProof="0" dirty="0" smtClean="0"/>
            <a:t>4.-Controlar la temperatura y humedad</a:t>
          </a:r>
          <a:endParaRPr lang="es-BO" noProof="0" dirty="0"/>
        </a:p>
      </dgm:t>
    </dgm:pt>
    <dgm:pt modelId="{573EEBC9-039A-4937-ABD9-CE50911F872E}" type="parTrans" cxnId="{51CB4637-48A2-409B-A3D8-12E308BCFCAA}">
      <dgm:prSet/>
      <dgm:spPr/>
      <dgm:t>
        <a:bodyPr/>
        <a:lstStyle/>
        <a:p>
          <a:endParaRPr lang="en-US"/>
        </a:p>
      </dgm:t>
    </dgm:pt>
    <dgm:pt modelId="{CAA5E63E-CE02-454B-B93C-9106C09D7E0C}" type="sibTrans" cxnId="{51CB4637-48A2-409B-A3D8-12E308BCFCAA}">
      <dgm:prSet/>
      <dgm:spPr/>
      <dgm:t>
        <a:bodyPr/>
        <a:lstStyle/>
        <a:p>
          <a:endParaRPr lang="en-US"/>
        </a:p>
      </dgm:t>
    </dgm:pt>
    <dgm:pt modelId="{8A0ECAAB-9C09-477B-8720-5348FA3EC0A7}">
      <dgm:prSet phldrT="[Texto]"/>
      <dgm:spPr/>
      <dgm:t>
        <a:bodyPr/>
        <a:lstStyle/>
        <a:p>
          <a:r>
            <a:rPr lang="es-BO" noProof="0" dirty="0" smtClean="0"/>
            <a:t>5.-Mantenimiento a las plantas</a:t>
          </a:r>
          <a:endParaRPr lang="es-BO" noProof="0" dirty="0"/>
        </a:p>
      </dgm:t>
    </dgm:pt>
    <dgm:pt modelId="{A80AB7A9-5553-4F36-BB69-8153B05244F4}" type="parTrans" cxnId="{2E702F31-72F0-4B81-BBE4-50A061B81E49}">
      <dgm:prSet/>
      <dgm:spPr/>
      <dgm:t>
        <a:bodyPr/>
        <a:lstStyle/>
        <a:p>
          <a:endParaRPr lang="en-US"/>
        </a:p>
      </dgm:t>
    </dgm:pt>
    <dgm:pt modelId="{36E2CC76-B387-46CA-8BDB-C06A70469106}" type="sibTrans" cxnId="{2E702F31-72F0-4B81-BBE4-50A061B81E49}">
      <dgm:prSet/>
      <dgm:spPr/>
      <dgm:t>
        <a:bodyPr/>
        <a:lstStyle/>
        <a:p>
          <a:endParaRPr lang="en-US"/>
        </a:p>
      </dgm:t>
    </dgm:pt>
    <dgm:pt modelId="{7CFFD65B-8B36-4B4D-98A1-13F12FEBD778}">
      <dgm:prSet phldrT="[Texto]"/>
      <dgm:spPr/>
      <dgm:t>
        <a:bodyPr/>
        <a:lstStyle/>
        <a:p>
          <a:r>
            <a:rPr lang="es-BO" noProof="0" dirty="0" smtClean="0"/>
            <a:t>6.-Cosechar los chiles</a:t>
          </a:r>
          <a:endParaRPr lang="es-BO" noProof="0" dirty="0"/>
        </a:p>
      </dgm:t>
    </dgm:pt>
    <dgm:pt modelId="{0EF19C31-A7FC-451F-984A-6CF2B0BB0BC9}" type="parTrans" cxnId="{93D0FF6C-30F4-4A66-9062-4C7A57E45B5F}">
      <dgm:prSet/>
      <dgm:spPr/>
      <dgm:t>
        <a:bodyPr/>
        <a:lstStyle/>
        <a:p>
          <a:endParaRPr lang="en-US"/>
        </a:p>
      </dgm:t>
    </dgm:pt>
    <dgm:pt modelId="{D5435396-C85C-4C0F-82EB-09CB1A8392D3}" type="sibTrans" cxnId="{93D0FF6C-30F4-4A66-9062-4C7A57E45B5F}">
      <dgm:prSet/>
      <dgm:spPr/>
      <dgm:t>
        <a:bodyPr/>
        <a:lstStyle/>
        <a:p>
          <a:endParaRPr lang="en-US"/>
        </a:p>
      </dgm:t>
    </dgm:pt>
    <dgm:pt modelId="{7C554493-8D01-4154-B70E-8BA94EFA4C6A}">
      <dgm:prSet phldrT="[Texto]"/>
      <dgm:spPr/>
      <dgm:t>
        <a:bodyPr/>
        <a:lstStyle/>
        <a:p>
          <a:r>
            <a:rPr lang="es-BO" noProof="0" dirty="0" smtClean="0"/>
            <a:t>1.-Preparar el suelo</a:t>
          </a:r>
          <a:endParaRPr lang="es-BO" noProof="0" dirty="0"/>
        </a:p>
      </dgm:t>
    </dgm:pt>
    <dgm:pt modelId="{C59E8844-2DAA-44AF-BDA2-C52CD2560BEA}" type="sibTrans" cxnId="{752934EF-CD1A-48E1-988C-9E0B883DF872}">
      <dgm:prSet/>
      <dgm:spPr/>
      <dgm:t>
        <a:bodyPr/>
        <a:lstStyle/>
        <a:p>
          <a:endParaRPr lang="en-US"/>
        </a:p>
      </dgm:t>
    </dgm:pt>
    <dgm:pt modelId="{BF36EB05-59F7-45B0-81D3-FDD05EDAAD65}" type="parTrans" cxnId="{752934EF-CD1A-48E1-988C-9E0B883DF872}">
      <dgm:prSet/>
      <dgm:spPr/>
      <dgm:t>
        <a:bodyPr/>
        <a:lstStyle/>
        <a:p>
          <a:endParaRPr lang="en-US"/>
        </a:p>
      </dgm:t>
    </dgm:pt>
    <dgm:pt modelId="{0A910732-DDBE-42F8-9D15-258BD755E5AE}" type="pres">
      <dgm:prSet presAssocID="{8DDE517F-3443-427A-BAE8-FA17A215764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B6480B-0A9B-4B84-8D56-64B7D6D62124}" type="pres">
      <dgm:prSet presAssocID="{8DDE517F-3443-427A-BAE8-FA17A215764D}" presName="cycle" presStyleCnt="0"/>
      <dgm:spPr/>
    </dgm:pt>
    <dgm:pt modelId="{726F52DC-64FB-40B2-AAE9-3C3CF4169A1A}" type="pres">
      <dgm:prSet presAssocID="{7C554493-8D01-4154-B70E-8BA94EFA4C6A}" presName="nodeFirstNode" presStyleLbl="node1" presStyleIdx="0" presStyleCnt="6" custRadScaleRad="99112" custRadScaleInc="18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F28BFF-9505-40DF-A75E-A34F11B8DBE5}" type="pres">
      <dgm:prSet presAssocID="{C59E8844-2DAA-44AF-BDA2-C52CD2560BEA}" presName="sibTransFirstNode" presStyleLbl="bgShp" presStyleIdx="0" presStyleCnt="1" custLinFactNeighborX="-784" custLinFactNeighborY="878"/>
      <dgm:spPr/>
      <dgm:t>
        <a:bodyPr/>
        <a:lstStyle/>
        <a:p>
          <a:endParaRPr lang="en-US"/>
        </a:p>
      </dgm:t>
    </dgm:pt>
    <dgm:pt modelId="{7A1D98D0-EEC5-45A2-89D4-12746D5FD070}" type="pres">
      <dgm:prSet presAssocID="{CC5022F4-96B9-486E-9506-37FF0142A39E}" presName="nodeFollowingNodes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565743-3860-401B-B4F9-7D338AF6F35A}" type="pres">
      <dgm:prSet presAssocID="{52F7A392-AE35-4E1B-87DF-A481ACEB4775}" presName="nodeFollowingNodes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D110E-FDC9-4C46-AAB6-A48BB10717D9}" type="pres">
      <dgm:prSet presAssocID="{0CADC6DD-F435-4864-86CB-423A2194C965}" presName="nodeFollowingNodes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F993B-0AED-4943-84B0-49311100445B}" type="pres">
      <dgm:prSet presAssocID="{8A0ECAAB-9C09-477B-8720-5348FA3EC0A7}" presName="nodeFollowingNodes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56CC1-432C-41E3-914E-8A50F71EE80E}" type="pres">
      <dgm:prSet presAssocID="{7CFFD65B-8B36-4B4D-98A1-13F12FEBD778}" presName="nodeFollowingNodes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5B012C-9774-41A5-A721-BE4D68537766}" type="presOf" srcId="{52F7A392-AE35-4E1B-87DF-A481ACEB4775}" destId="{55565743-3860-401B-B4F9-7D338AF6F35A}" srcOrd="0" destOrd="0" presId="urn:microsoft.com/office/officeart/2005/8/layout/cycle3"/>
    <dgm:cxn modelId="{0AD6BF4E-05AD-467A-896E-20B303F934B0}" type="presOf" srcId="{7C554493-8D01-4154-B70E-8BA94EFA4C6A}" destId="{726F52DC-64FB-40B2-AAE9-3C3CF4169A1A}" srcOrd="0" destOrd="0" presId="urn:microsoft.com/office/officeart/2005/8/layout/cycle3"/>
    <dgm:cxn modelId="{752934EF-CD1A-48E1-988C-9E0B883DF872}" srcId="{8DDE517F-3443-427A-BAE8-FA17A215764D}" destId="{7C554493-8D01-4154-B70E-8BA94EFA4C6A}" srcOrd="0" destOrd="0" parTransId="{BF36EB05-59F7-45B0-81D3-FDD05EDAAD65}" sibTransId="{C59E8844-2DAA-44AF-BDA2-C52CD2560BEA}"/>
    <dgm:cxn modelId="{48FEA269-654D-43B2-819B-F67072818587}" srcId="{8DDE517F-3443-427A-BAE8-FA17A215764D}" destId="{CC5022F4-96B9-486E-9506-37FF0142A39E}" srcOrd="1" destOrd="0" parTransId="{C50D85A9-B925-4172-B66B-FE45A91498B2}" sibTransId="{092E1A94-3113-4997-84B7-F0C1C5CF0BBA}"/>
    <dgm:cxn modelId="{06EA8CDE-F66B-4B6E-9B9A-D99071FBC4FA}" type="presOf" srcId="{7CFFD65B-8B36-4B4D-98A1-13F12FEBD778}" destId="{D1656CC1-432C-41E3-914E-8A50F71EE80E}" srcOrd="0" destOrd="0" presId="urn:microsoft.com/office/officeart/2005/8/layout/cycle3"/>
    <dgm:cxn modelId="{EC8F0DC0-F454-4B00-AE92-A4931A6ED285}" type="presOf" srcId="{8DDE517F-3443-427A-BAE8-FA17A215764D}" destId="{0A910732-DDBE-42F8-9D15-258BD755E5AE}" srcOrd="0" destOrd="0" presId="urn:microsoft.com/office/officeart/2005/8/layout/cycle3"/>
    <dgm:cxn modelId="{9F3F984D-3630-49BA-B486-590D9B4CAF27}" srcId="{8DDE517F-3443-427A-BAE8-FA17A215764D}" destId="{52F7A392-AE35-4E1B-87DF-A481ACEB4775}" srcOrd="2" destOrd="0" parTransId="{6C717DAC-416C-4E33-95B8-74061B5A397B}" sibTransId="{967C0E29-F67C-4678-BFE0-21CC8C793293}"/>
    <dgm:cxn modelId="{93D0FF6C-30F4-4A66-9062-4C7A57E45B5F}" srcId="{8DDE517F-3443-427A-BAE8-FA17A215764D}" destId="{7CFFD65B-8B36-4B4D-98A1-13F12FEBD778}" srcOrd="5" destOrd="0" parTransId="{0EF19C31-A7FC-451F-984A-6CF2B0BB0BC9}" sibTransId="{D5435396-C85C-4C0F-82EB-09CB1A8392D3}"/>
    <dgm:cxn modelId="{51CB4637-48A2-409B-A3D8-12E308BCFCAA}" srcId="{8DDE517F-3443-427A-BAE8-FA17A215764D}" destId="{0CADC6DD-F435-4864-86CB-423A2194C965}" srcOrd="3" destOrd="0" parTransId="{573EEBC9-039A-4937-ABD9-CE50911F872E}" sibTransId="{CAA5E63E-CE02-454B-B93C-9106C09D7E0C}"/>
    <dgm:cxn modelId="{F4C19BFE-26BD-4A6A-BB61-F89B632E79ED}" type="presOf" srcId="{CC5022F4-96B9-486E-9506-37FF0142A39E}" destId="{7A1D98D0-EEC5-45A2-89D4-12746D5FD070}" srcOrd="0" destOrd="0" presId="urn:microsoft.com/office/officeart/2005/8/layout/cycle3"/>
    <dgm:cxn modelId="{EF8E383F-E3B9-43D3-A7F9-1AAF1DB9598E}" type="presOf" srcId="{C59E8844-2DAA-44AF-BDA2-C52CD2560BEA}" destId="{7FF28BFF-9505-40DF-A75E-A34F11B8DBE5}" srcOrd="0" destOrd="0" presId="urn:microsoft.com/office/officeart/2005/8/layout/cycle3"/>
    <dgm:cxn modelId="{51B1DA56-C24F-4697-A44B-1486D6B646AC}" type="presOf" srcId="{8A0ECAAB-9C09-477B-8720-5348FA3EC0A7}" destId="{515F993B-0AED-4943-84B0-49311100445B}" srcOrd="0" destOrd="0" presId="urn:microsoft.com/office/officeart/2005/8/layout/cycle3"/>
    <dgm:cxn modelId="{C1CFF0A5-3E6F-49DA-AC82-9F050B54B0A6}" type="presOf" srcId="{0CADC6DD-F435-4864-86CB-423A2194C965}" destId="{A44D110E-FDC9-4C46-AAB6-A48BB10717D9}" srcOrd="0" destOrd="0" presId="urn:microsoft.com/office/officeart/2005/8/layout/cycle3"/>
    <dgm:cxn modelId="{2E702F31-72F0-4B81-BBE4-50A061B81E49}" srcId="{8DDE517F-3443-427A-BAE8-FA17A215764D}" destId="{8A0ECAAB-9C09-477B-8720-5348FA3EC0A7}" srcOrd="4" destOrd="0" parTransId="{A80AB7A9-5553-4F36-BB69-8153B05244F4}" sibTransId="{36E2CC76-B387-46CA-8BDB-C06A70469106}"/>
    <dgm:cxn modelId="{3EA3A9F7-5444-46BB-8A44-A9C6D41F739D}" type="presParOf" srcId="{0A910732-DDBE-42F8-9D15-258BD755E5AE}" destId="{88B6480B-0A9B-4B84-8D56-64B7D6D62124}" srcOrd="0" destOrd="0" presId="urn:microsoft.com/office/officeart/2005/8/layout/cycle3"/>
    <dgm:cxn modelId="{A6D0DC2F-22AF-4AD7-BC08-165252591F88}" type="presParOf" srcId="{88B6480B-0A9B-4B84-8D56-64B7D6D62124}" destId="{726F52DC-64FB-40B2-AAE9-3C3CF4169A1A}" srcOrd="0" destOrd="0" presId="urn:microsoft.com/office/officeart/2005/8/layout/cycle3"/>
    <dgm:cxn modelId="{187DA0CE-538C-4FEC-A762-24E04CF3D541}" type="presParOf" srcId="{88B6480B-0A9B-4B84-8D56-64B7D6D62124}" destId="{7FF28BFF-9505-40DF-A75E-A34F11B8DBE5}" srcOrd="1" destOrd="0" presId="urn:microsoft.com/office/officeart/2005/8/layout/cycle3"/>
    <dgm:cxn modelId="{75CCAB5C-8318-49F3-A96A-8519CBE6F37C}" type="presParOf" srcId="{88B6480B-0A9B-4B84-8D56-64B7D6D62124}" destId="{7A1D98D0-EEC5-45A2-89D4-12746D5FD070}" srcOrd="2" destOrd="0" presId="urn:microsoft.com/office/officeart/2005/8/layout/cycle3"/>
    <dgm:cxn modelId="{4E33C301-C1A8-45DC-B3E4-FC7E44FB8B5C}" type="presParOf" srcId="{88B6480B-0A9B-4B84-8D56-64B7D6D62124}" destId="{55565743-3860-401B-B4F9-7D338AF6F35A}" srcOrd="3" destOrd="0" presId="urn:microsoft.com/office/officeart/2005/8/layout/cycle3"/>
    <dgm:cxn modelId="{83AE297E-E334-495A-A7F1-F25EFF09904D}" type="presParOf" srcId="{88B6480B-0A9B-4B84-8D56-64B7D6D62124}" destId="{A44D110E-FDC9-4C46-AAB6-A48BB10717D9}" srcOrd="4" destOrd="0" presId="urn:microsoft.com/office/officeart/2005/8/layout/cycle3"/>
    <dgm:cxn modelId="{B09B76F9-4735-4BA6-BB69-EF449F4AB268}" type="presParOf" srcId="{88B6480B-0A9B-4B84-8D56-64B7D6D62124}" destId="{515F993B-0AED-4943-84B0-49311100445B}" srcOrd="5" destOrd="0" presId="urn:microsoft.com/office/officeart/2005/8/layout/cycle3"/>
    <dgm:cxn modelId="{5815522E-2CF7-447C-8624-029DF18CE77C}" type="presParOf" srcId="{88B6480B-0A9B-4B84-8D56-64B7D6D62124}" destId="{D1656CC1-432C-41E3-914E-8A50F71EE80E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28BFF-9505-40DF-A75E-A34F11B8DBE5}">
      <dsp:nvSpPr>
        <dsp:cNvPr id="0" name=""/>
        <dsp:cNvSpPr/>
      </dsp:nvSpPr>
      <dsp:spPr>
        <a:xfrm>
          <a:off x="1307085" y="66432"/>
          <a:ext cx="5723454" cy="5723454"/>
        </a:xfrm>
        <a:prstGeom prst="circularArrow">
          <a:avLst>
            <a:gd name="adj1" fmla="val 5274"/>
            <a:gd name="adj2" fmla="val 312630"/>
            <a:gd name="adj3" fmla="val 14226552"/>
            <a:gd name="adj4" fmla="val 17127942"/>
            <a:gd name="adj5" fmla="val 5477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F52DC-64FB-40B2-AAE9-3C3CF4169A1A}">
      <dsp:nvSpPr>
        <dsp:cNvPr id="0" name=""/>
        <dsp:cNvSpPr/>
      </dsp:nvSpPr>
      <dsp:spPr>
        <a:xfrm>
          <a:off x="3124704" y="23129"/>
          <a:ext cx="2177960" cy="10889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BO" sz="1900" kern="1200" noProof="0" dirty="0" smtClean="0"/>
            <a:t>1.-Preparar el suelo</a:t>
          </a:r>
          <a:endParaRPr lang="es-BO" sz="1900" kern="1200" noProof="0" dirty="0"/>
        </a:p>
      </dsp:txBody>
      <dsp:txXfrm>
        <a:off x="3177864" y="76289"/>
        <a:ext cx="2071640" cy="982660"/>
      </dsp:txXfrm>
    </dsp:sp>
    <dsp:sp modelId="{7A1D98D0-EEC5-45A2-89D4-12746D5FD070}">
      <dsp:nvSpPr>
        <dsp:cNvPr id="0" name=""/>
        <dsp:cNvSpPr/>
      </dsp:nvSpPr>
      <dsp:spPr>
        <a:xfrm>
          <a:off x="5098297" y="1163153"/>
          <a:ext cx="2177960" cy="10889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BO" sz="1900" kern="1200" noProof="0" dirty="0" smtClean="0"/>
            <a:t>2.-Sembrar las semillas</a:t>
          </a:r>
          <a:endParaRPr lang="es-BO" sz="1900" kern="1200" noProof="0" dirty="0"/>
        </a:p>
      </dsp:txBody>
      <dsp:txXfrm>
        <a:off x="5151457" y="1216313"/>
        <a:ext cx="2071640" cy="982660"/>
      </dsp:txXfrm>
    </dsp:sp>
    <dsp:sp modelId="{55565743-3860-401B-B4F9-7D338AF6F35A}">
      <dsp:nvSpPr>
        <dsp:cNvPr id="0" name=""/>
        <dsp:cNvSpPr/>
      </dsp:nvSpPr>
      <dsp:spPr>
        <a:xfrm>
          <a:off x="5098297" y="3485041"/>
          <a:ext cx="2177960" cy="10889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BO" sz="1900" kern="1200" noProof="0" dirty="0" smtClean="0"/>
            <a:t>3.-Riega las semillas y/o plantas</a:t>
          </a:r>
          <a:endParaRPr lang="es-BO" sz="1900" kern="1200" noProof="0" dirty="0"/>
        </a:p>
      </dsp:txBody>
      <dsp:txXfrm>
        <a:off x="5151457" y="3538201"/>
        <a:ext cx="2071640" cy="982660"/>
      </dsp:txXfrm>
    </dsp:sp>
    <dsp:sp modelId="{A44D110E-FDC9-4C46-AAB6-A48BB10717D9}">
      <dsp:nvSpPr>
        <dsp:cNvPr id="0" name=""/>
        <dsp:cNvSpPr/>
      </dsp:nvSpPr>
      <dsp:spPr>
        <a:xfrm>
          <a:off x="3087483" y="4645985"/>
          <a:ext cx="2177960" cy="10889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BO" sz="1900" kern="1200" noProof="0" dirty="0" smtClean="0"/>
            <a:t>4.-Controlar la temperatura y humedad</a:t>
          </a:r>
          <a:endParaRPr lang="es-BO" sz="1900" kern="1200" noProof="0" dirty="0"/>
        </a:p>
      </dsp:txBody>
      <dsp:txXfrm>
        <a:off x="3140643" y="4699145"/>
        <a:ext cx="2071640" cy="982660"/>
      </dsp:txXfrm>
    </dsp:sp>
    <dsp:sp modelId="{515F993B-0AED-4943-84B0-49311100445B}">
      <dsp:nvSpPr>
        <dsp:cNvPr id="0" name=""/>
        <dsp:cNvSpPr/>
      </dsp:nvSpPr>
      <dsp:spPr>
        <a:xfrm>
          <a:off x="1076669" y="3485041"/>
          <a:ext cx="2177960" cy="10889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BO" sz="1900" kern="1200" noProof="0" dirty="0" smtClean="0"/>
            <a:t>5.-Mantenimiento a las plantas</a:t>
          </a:r>
          <a:endParaRPr lang="es-BO" sz="1900" kern="1200" noProof="0" dirty="0"/>
        </a:p>
      </dsp:txBody>
      <dsp:txXfrm>
        <a:off x="1129829" y="3538201"/>
        <a:ext cx="2071640" cy="982660"/>
      </dsp:txXfrm>
    </dsp:sp>
    <dsp:sp modelId="{D1656CC1-432C-41E3-914E-8A50F71EE80E}">
      <dsp:nvSpPr>
        <dsp:cNvPr id="0" name=""/>
        <dsp:cNvSpPr/>
      </dsp:nvSpPr>
      <dsp:spPr>
        <a:xfrm>
          <a:off x="1076669" y="1163153"/>
          <a:ext cx="2177960" cy="10889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BO" sz="1900" kern="1200" noProof="0" dirty="0" smtClean="0"/>
            <a:t>6.-Cosechar los chiles</a:t>
          </a:r>
          <a:endParaRPr lang="es-BO" sz="1900" kern="1200" noProof="0" dirty="0"/>
        </a:p>
      </dsp:txBody>
      <dsp:txXfrm>
        <a:off x="1129829" y="1216313"/>
        <a:ext cx="2071640" cy="982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BC6D4-045A-49DE-88A1-66DE0C6CA2E4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C46D6-791C-4490-B88C-B94AE59DE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750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4A7FE-096D-46C8-9DB1-168366BAE52D}" type="datetimeFigureOut">
              <a:rPr lang="es-BO" smtClean="0"/>
              <a:pPr/>
              <a:t>30/12/2019</a:t>
            </a:fld>
            <a:endParaRPr lang="es-B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B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4B7D7-CE6F-4CD8-B2D7-379F2523FC32}" type="slidenum">
              <a:rPr lang="es-BO" smtClean="0"/>
              <a:pPr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356901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4B7D7-CE6F-4CD8-B2D7-379F2523FC32}" type="slidenum">
              <a:rPr lang="es-BO" smtClean="0"/>
              <a:pPr/>
              <a:t>3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356788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4B7D7-CE6F-4CD8-B2D7-379F2523FC32}" type="slidenum">
              <a:rPr lang="es-BO" smtClean="0"/>
              <a:pPr/>
              <a:t>4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03240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4B7D7-CE6F-4CD8-B2D7-379F2523FC32}" type="slidenum">
              <a:rPr lang="es-BO" smtClean="0"/>
              <a:pPr/>
              <a:t>5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20182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4B7D7-CE6F-4CD8-B2D7-379F2523FC32}" type="slidenum">
              <a:rPr lang="es-BO" smtClean="0"/>
              <a:pPr/>
              <a:t>8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97864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0"/>
            <a:ext cx="12179046" cy="68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9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2CE7B4-6849-4FAA-9368-82EC8B2EEE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750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2CE7B4-6849-4FAA-9368-82EC8B2EEE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789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03"/>
            <a:ext cx="12216680" cy="68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90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2CE7B4-6849-4FAA-9368-82EC8B2EEE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505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2CE7B4-6849-4FAA-9368-82EC8B2EEE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86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2CE7B4-6849-4FAA-9368-82EC8B2EEE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7015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2CE7B4-6849-4FAA-9368-82EC8B2EEE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942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2CE7B4-6849-4FAA-9368-82EC8B2EEE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895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2CE7B4-6849-4FAA-9368-82EC8B2EEE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922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2CE7B4-6849-4FAA-9368-82EC8B2EEE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776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19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gif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63352" y="261954"/>
            <a:ext cx="6915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rgbClr val="800000"/>
                </a:solidFill>
              </a:rPr>
              <a:t>Propuesta de Proyecto: </a:t>
            </a:r>
            <a:r>
              <a:rPr lang="es-ES" sz="4000" dirty="0" err="1" smtClean="0">
                <a:solidFill>
                  <a:srgbClr val="800000"/>
                </a:solidFill>
              </a:rPr>
              <a:t>FarmBot</a:t>
            </a:r>
            <a:endParaRPr lang="es-ES" sz="4000" dirty="0">
              <a:solidFill>
                <a:srgbClr val="800000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2132856"/>
            <a:ext cx="1440160" cy="99579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116632"/>
            <a:ext cx="1190625" cy="17145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487488" y="2304167"/>
            <a:ext cx="89682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“Robot para automatizar los cultivo ?” </a:t>
            </a:r>
            <a:endParaRPr lang="es-MX" sz="32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7755262" y="5301208"/>
            <a:ext cx="3472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800" b="1" cap="small" spc="30" dirty="0" smtClean="0">
                <a:ln w="0"/>
                <a:solidFill>
                  <a:srgbClr val="213315"/>
                </a:solidFill>
                <a:latin typeface="Calibri Light" panose="020F0302020204030204" pitchFamily="34" charset="0"/>
              </a:rPr>
              <a:t>Victor Gironda Saldias </a:t>
            </a:r>
            <a:endParaRPr lang="es-MX" sz="2800" b="1" cap="small" spc="30" dirty="0">
              <a:ln w="0"/>
              <a:solidFill>
                <a:srgbClr val="213315"/>
              </a:solidFill>
              <a:latin typeface="Calibri Light" panose="020F030202020403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764959" y="6309320"/>
            <a:ext cx="3759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Doctorado </a:t>
            </a:r>
            <a:r>
              <a:rPr lang="es-MX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en Tecnología Avanzada</a:t>
            </a:r>
          </a:p>
        </p:txBody>
      </p:sp>
    </p:spTree>
    <p:extLst>
      <p:ext uri="{BB962C8B-B14F-4D97-AF65-F5344CB8AC3E}">
        <p14:creationId xmlns:p14="http://schemas.microsoft.com/office/powerpoint/2010/main" val="39968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rama de flujo: preparación 5"/>
          <p:cNvSpPr/>
          <p:nvPr/>
        </p:nvSpPr>
        <p:spPr>
          <a:xfrm>
            <a:off x="2429612" y="650505"/>
            <a:ext cx="7408595" cy="59708"/>
          </a:xfrm>
          <a:prstGeom prst="flowChartPreparation">
            <a:avLst/>
          </a:prstGeom>
          <a:gradFill flip="none" rotWithShape="1">
            <a:gsLst>
              <a:gs pos="30099">
                <a:srgbClr val="A4AD4D"/>
              </a:gs>
              <a:gs pos="55000">
                <a:srgbClr val="89A05A"/>
              </a:gs>
              <a:gs pos="99115">
                <a:schemeClr val="accent6">
                  <a:lumMod val="20000"/>
                  <a:lumOff val="80000"/>
                </a:schemeClr>
              </a:gs>
              <a:gs pos="0">
                <a:srgbClr val="647822"/>
              </a:gs>
              <a:gs pos="79000">
                <a:schemeClr val="accent6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5050864" y="15442"/>
            <a:ext cx="216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b="1" dirty="0" err="1" smtClean="0">
                <a:ln w="0"/>
                <a:solidFill>
                  <a:srgbClr val="3332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FarmBot</a:t>
            </a:r>
            <a:r>
              <a:rPr lang="es-MX" sz="4000" b="1" dirty="0" smtClean="0">
                <a:ln w="0"/>
                <a:solidFill>
                  <a:srgbClr val="3332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endParaRPr lang="es-MX" sz="4000" b="1" dirty="0">
              <a:ln w="0"/>
              <a:solidFill>
                <a:srgbClr val="3332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225429"/>
            <a:ext cx="1440160" cy="99579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96" y="1221227"/>
            <a:ext cx="8763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0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rama de flujo: preparación 5"/>
          <p:cNvSpPr/>
          <p:nvPr/>
        </p:nvSpPr>
        <p:spPr>
          <a:xfrm>
            <a:off x="2429612" y="650505"/>
            <a:ext cx="7408595" cy="59708"/>
          </a:xfrm>
          <a:prstGeom prst="flowChartPreparation">
            <a:avLst/>
          </a:prstGeom>
          <a:gradFill flip="none" rotWithShape="1">
            <a:gsLst>
              <a:gs pos="30099">
                <a:srgbClr val="A4AD4D"/>
              </a:gs>
              <a:gs pos="55000">
                <a:srgbClr val="89A05A"/>
              </a:gs>
              <a:gs pos="99115">
                <a:schemeClr val="accent6">
                  <a:lumMod val="20000"/>
                  <a:lumOff val="80000"/>
                </a:schemeClr>
              </a:gs>
              <a:gs pos="0">
                <a:srgbClr val="647822"/>
              </a:gs>
              <a:gs pos="79000">
                <a:schemeClr val="accent6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3284096" y="15442"/>
            <a:ext cx="5699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b="1" dirty="0" smtClean="0">
                <a:ln w="0"/>
                <a:solidFill>
                  <a:srgbClr val="3332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Metodología y Materiales </a:t>
            </a:r>
            <a:endParaRPr lang="es-MX" sz="4000" b="1" dirty="0">
              <a:ln w="0"/>
              <a:solidFill>
                <a:srgbClr val="3332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graphicFrame>
        <p:nvGraphicFramePr>
          <p:cNvPr id="20" name="Diagrama 19"/>
          <p:cNvGraphicFramePr/>
          <p:nvPr>
            <p:extLst>
              <p:ext uri="{D42A27DB-BD31-4B8C-83A1-F6EECF244321}">
                <p14:modId xmlns:p14="http://schemas.microsoft.com/office/powerpoint/2010/main" val="2764846009"/>
              </p:ext>
            </p:extLst>
          </p:nvPr>
        </p:nvGraphicFramePr>
        <p:xfrm>
          <a:off x="-744760" y="771984"/>
          <a:ext cx="8352928" cy="5737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upo 9"/>
          <p:cNvGrpSpPr/>
          <p:nvPr/>
        </p:nvGrpSpPr>
        <p:grpSpPr>
          <a:xfrm>
            <a:off x="7141264" y="1772816"/>
            <a:ext cx="4392488" cy="3192264"/>
            <a:chOff x="7392144" y="1234914"/>
            <a:chExt cx="4392488" cy="3192264"/>
          </a:xfrm>
        </p:grpSpPr>
        <p:pic>
          <p:nvPicPr>
            <p:cNvPr id="6" name="Picture 4" descr="Resultado de imagen para preparar la tierra para sembra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2144" y="1864894"/>
              <a:ext cx="4392488" cy="2562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/>
            <p:cNvSpPr/>
            <p:nvPr/>
          </p:nvSpPr>
          <p:spPr>
            <a:xfrm>
              <a:off x="7392144" y="1234914"/>
              <a:ext cx="274748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s-MX" sz="2400" b="1" spc="40" dirty="0" smtClean="0">
                  <a:solidFill>
                    <a:srgbClr val="36351B"/>
                  </a:solidFill>
                  <a:effectLst>
                    <a:glow rad="76200">
                      <a:srgbClr val="70AC2E">
                        <a:alpha val="60000"/>
                      </a:srgbClr>
                    </a:glow>
                  </a:effectLst>
                  <a:latin typeface="+mj-lt"/>
                </a:rPr>
                <a:t>1.- Preparar el Suelo</a:t>
              </a:r>
              <a:endParaRPr lang="es-MX" sz="2400" b="1" spc="40" dirty="0">
                <a:solidFill>
                  <a:srgbClr val="36351B"/>
                </a:solidFill>
                <a:effectLst>
                  <a:glow rad="76200">
                    <a:srgbClr val="70AC2E">
                      <a:alpha val="60000"/>
                    </a:srgbClr>
                  </a:glow>
                </a:effectLst>
                <a:latin typeface="+mj-lt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6819844" y="1785931"/>
            <a:ext cx="4741696" cy="3320494"/>
            <a:chOff x="6936549" y="1761593"/>
            <a:chExt cx="4741696" cy="3320494"/>
          </a:xfrm>
        </p:grpSpPr>
        <p:sp>
          <p:nvSpPr>
            <p:cNvPr id="18" name="Rectángulo 17"/>
            <p:cNvSpPr/>
            <p:nvPr/>
          </p:nvSpPr>
          <p:spPr>
            <a:xfrm>
              <a:off x="7207623" y="1761593"/>
              <a:ext cx="41995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s-MX" sz="2400" b="1" spc="40" dirty="0" smtClean="0">
                  <a:solidFill>
                    <a:srgbClr val="36351B"/>
                  </a:solidFill>
                  <a:effectLst>
                    <a:glow rad="76200">
                      <a:srgbClr val="70AC2E">
                        <a:alpha val="60000"/>
                      </a:srgbClr>
                    </a:glow>
                  </a:effectLst>
                  <a:latin typeface="+mj-lt"/>
                </a:rPr>
                <a:t>3.-Regar las semillas y/o plantas</a:t>
              </a:r>
              <a:endParaRPr lang="es-MX" sz="2400" b="1" spc="40" dirty="0">
                <a:solidFill>
                  <a:srgbClr val="36351B"/>
                </a:solidFill>
                <a:effectLst>
                  <a:glow rad="76200">
                    <a:srgbClr val="70AC2E">
                      <a:alpha val="60000"/>
                    </a:srgbClr>
                  </a:glow>
                </a:effectLst>
                <a:latin typeface="+mj-lt"/>
              </a:endParaRPr>
            </a:p>
          </p:txBody>
        </p: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549" y="2410932"/>
              <a:ext cx="4741696" cy="2671155"/>
            </a:xfrm>
            <a:prstGeom prst="rect">
              <a:avLst/>
            </a:prstGeom>
          </p:spPr>
        </p:pic>
      </p:grpSp>
      <p:grpSp>
        <p:nvGrpSpPr>
          <p:cNvPr id="33" name="Grupo 32"/>
          <p:cNvGrpSpPr/>
          <p:nvPr/>
        </p:nvGrpSpPr>
        <p:grpSpPr>
          <a:xfrm>
            <a:off x="6801397" y="1751679"/>
            <a:ext cx="5157118" cy="2981477"/>
            <a:chOff x="-435635" y="-4323416"/>
            <a:chExt cx="5157118" cy="2981477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10"/>
            <a:srcRect l="8237" t="7003" r="7660" b="7602"/>
            <a:stretch/>
          </p:blipFill>
          <p:spPr>
            <a:xfrm>
              <a:off x="-435635" y="-3476062"/>
              <a:ext cx="2325287" cy="2134123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11"/>
            <a:srcRect l="800" t="981" r="1112" b="1071"/>
            <a:stretch/>
          </p:blipFill>
          <p:spPr>
            <a:xfrm>
              <a:off x="2207568" y="-3518622"/>
              <a:ext cx="2513915" cy="2176683"/>
            </a:xfrm>
            <a:prstGeom prst="rect">
              <a:avLst/>
            </a:prstGeom>
          </p:spPr>
        </p:pic>
        <p:sp>
          <p:nvSpPr>
            <p:cNvPr id="31" name="Rectángulo 30"/>
            <p:cNvSpPr/>
            <p:nvPr/>
          </p:nvSpPr>
          <p:spPr>
            <a:xfrm>
              <a:off x="-147603" y="-4323416"/>
              <a:ext cx="42178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s-MX" sz="2400" b="1" spc="40" dirty="0" smtClean="0">
                  <a:solidFill>
                    <a:srgbClr val="36351B"/>
                  </a:solidFill>
                  <a:effectLst>
                    <a:glow rad="76200">
                      <a:srgbClr val="70AC2E">
                        <a:alpha val="60000"/>
                      </a:srgbClr>
                    </a:glow>
                  </a:effectLst>
                  <a:latin typeface="+mj-lt"/>
                </a:rPr>
                <a:t>5.-Mantenimientos a las plantas</a:t>
              </a:r>
              <a:endParaRPr lang="es-MX" sz="2400" b="1" spc="40" dirty="0">
                <a:solidFill>
                  <a:srgbClr val="36351B"/>
                </a:solidFill>
                <a:effectLst>
                  <a:glow rad="76200">
                    <a:srgbClr val="70AC2E">
                      <a:alpha val="60000"/>
                    </a:srgbClr>
                  </a:glow>
                </a:effectLst>
                <a:latin typeface="+mj-lt"/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01903" y="1806828"/>
            <a:ext cx="3623813" cy="3959685"/>
            <a:chOff x="8026300" y="1619044"/>
            <a:chExt cx="3623813" cy="3959685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27793" y="2407540"/>
              <a:ext cx="3020825" cy="3171189"/>
            </a:xfrm>
            <a:prstGeom prst="rect">
              <a:avLst/>
            </a:prstGeom>
          </p:spPr>
        </p:pic>
        <p:sp>
          <p:nvSpPr>
            <p:cNvPr id="32" name="Rectángulo 31"/>
            <p:cNvSpPr/>
            <p:nvPr/>
          </p:nvSpPr>
          <p:spPr>
            <a:xfrm>
              <a:off x="8026300" y="1619044"/>
              <a:ext cx="36238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s-MX" sz="2400" b="1" spc="40" dirty="0" smtClean="0">
                  <a:solidFill>
                    <a:srgbClr val="36351B"/>
                  </a:solidFill>
                  <a:effectLst>
                    <a:glow rad="76200">
                      <a:srgbClr val="70AC2E">
                        <a:alpha val="60000"/>
                      </a:srgbClr>
                    </a:glow>
                  </a:effectLst>
                  <a:latin typeface="+mj-lt"/>
                </a:rPr>
                <a:t>6.-Cosechar chile habanero</a:t>
              </a:r>
              <a:endParaRPr lang="es-MX" sz="2400" b="1" spc="40" dirty="0">
                <a:solidFill>
                  <a:srgbClr val="36351B"/>
                </a:solidFill>
                <a:effectLst>
                  <a:glow rad="76200">
                    <a:srgbClr val="70AC2E">
                      <a:alpha val="60000"/>
                    </a:srgbClr>
                  </a:glow>
                </a:effectLst>
                <a:latin typeface="+mj-lt"/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7131973" y="1772816"/>
            <a:ext cx="4674101" cy="3299730"/>
            <a:chOff x="2429612" y="6130020"/>
            <a:chExt cx="4674101" cy="3299730"/>
          </a:xfrm>
        </p:grpSpPr>
        <p:sp>
          <p:nvSpPr>
            <p:cNvPr id="17" name="Rectángulo 16"/>
            <p:cNvSpPr/>
            <p:nvPr/>
          </p:nvSpPr>
          <p:spPr>
            <a:xfrm>
              <a:off x="2429612" y="6130020"/>
              <a:ext cx="3051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s-MX" sz="2400" b="1" spc="40" dirty="0" smtClean="0">
                  <a:solidFill>
                    <a:srgbClr val="36351B"/>
                  </a:solidFill>
                  <a:effectLst>
                    <a:glow rad="76200">
                      <a:srgbClr val="70AC2E">
                        <a:alpha val="60000"/>
                      </a:srgbClr>
                    </a:glow>
                  </a:effectLst>
                  <a:latin typeface="+mj-lt"/>
                </a:rPr>
                <a:t>2.-Sembar las semillas</a:t>
              </a:r>
              <a:endParaRPr lang="es-MX" sz="2400" b="1" spc="40" dirty="0">
                <a:solidFill>
                  <a:srgbClr val="36351B"/>
                </a:solidFill>
                <a:effectLst>
                  <a:glow rad="76200">
                    <a:srgbClr val="70AC2E">
                      <a:alpha val="60000"/>
                    </a:srgbClr>
                  </a:glow>
                </a:effectLst>
                <a:latin typeface="+mj-lt"/>
              </a:endParaRP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1713" y="6858000"/>
              <a:ext cx="4572000" cy="2571750"/>
            </a:xfrm>
            <a:prstGeom prst="rect">
              <a:avLst/>
            </a:prstGeom>
          </p:spPr>
        </p:pic>
      </p:grpSp>
      <p:grpSp>
        <p:nvGrpSpPr>
          <p:cNvPr id="22" name="Grupo 21"/>
          <p:cNvGrpSpPr/>
          <p:nvPr/>
        </p:nvGrpSpPr>
        <p:grpSpPr>
          <a:xfrm>
            <a:off x="6969662" y="1751679"/>
            <a:ext cx="4959310" cy="3765553"/>
            <a:chOff x="-5715296" y="-1217368"/>
            <a:chExt cx="4959310" cy="3765553"/>
          </a:xfrm>
        </p:grpSpPr>
        <p:sp>
          <p:nvSpPr>
            <p:cNvPr id="23" name="Rectángulo 22"/>
            <p:cNvSpPr/>
            <p:nvPr/>
          </p:nvSpPr>
          <p:spPr>
            <a:xfrm>
              <a:off x="-5609955" y="-1217368"/>
              <a:ext cx="43679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MX" sz="2400" b="1" spc="40" dirty="0" smtClean="0">
                  <a:solidFill>
                    <a:srgbClr val="36351B"/>
                  </a:solidFill>
                  <a:effectLst>
                    <a:glow rad="76200">
                      <a:srgbClr val="70AC2E">
                        <a:alpha val="60000"/>
                      </a:srgbClr>
                    </a:glow>
                  </a:effectLst>
                  <a:latin typeface="+mj-lt"/>
                </a:rPr>
                <a:t>4.- Control de temperatura y humedad </a:t>
              </a:r>
              <a:endParaRPr lang="es-MX" sz="2400" b="1" spc="40" dirty="0">
                <a:solidFill>
                  <a:srgbClr val="36351B"/>
                </a:solidFill>
                <a:effectLst>
                  <a:glow rad="76200">
                    <a:srgbClr val="70AC2E">
                      <a:alpha val="60000"/>
                    </a:srgbClr>
                  </a:glow>
                </a:effectLst>
                <a:latin typeface="+mj-lt"/>
              </a:endParaRPr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5296" y="-435806"/>
              <a:ext cx="4959310" cy="2983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68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rama de flujo: preparación 5"/>
          <p:cNvSpPr/>
          <p:nvPr/>
        </p:nvSpPr>
        <p:spPr>
          <a:xfrm>
            <a:off x="2429612" y="650505"/>
            <a:ext cx="7408595" cy="59708"/>
          </a:xfrm>
          <a:prstGeom prst="flowChartPreparation">
            <a:avLst/>
          </a:prstGeom>
          <a:gradFill flip="none" rotWithShape="1">
            <a:gsLst>
              <a:gs pos="30099">
                <a:srgbClr val="A4AD4D"/>
              </a:gs>
              <a:gs pos="55000">
                <a:srgbClr val="89A05A"/>
              </a:gs>
              <a:gs pos="99115">
                <a:schemeClr val="accent6">
                  <a:lumMod val="20000"/>
                  <a:lumOff val="80000"/>
                </a:schemeClr>
              </a:gs>
              <a:gs pos="0">
                <a:srgbClr val="647822"/>
              </a:gs>
              <a:gs pos="79000">
                <a:schemeClr val="accent6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855105" y="15442"/>
            <a:ext cx="10557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b="1" dirty="0" smtClean="0">
                <a:ln w="0"/>
                <a:solidFill>
                  <a:srgbClr val="3332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Software para el control y monitoreo del sistema</a:t>
            </a:r>
            <a:endParaRPr lang="es-MX" sz="4000" b="1" dirty="0">
              <a:ln w="0"/>
              <a:solidFill>
                <a:srgbClr val="3332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9051" b="1701"/>
          <a:stretch/>
        </p:blipFill>
        <p:spPr>
          <a:xfrm>
            <a:off x="6456040" y="1196752"/>
            <a:ext cx="5433288" cy="460851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078533"/>
            <a:ext cx="5920027" cy="242247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005064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5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rama de flujo: preparación 5"/>
          <p:cNvSpPr/>
          <p:nvPr/>
        </p:nvSpPr>
        <p:spPr>
          <a:xfrm>
            <a:off x="2429612" y="650505"/>
            <a:ext cx="7408595" cy="59708"/>
          </a:xfrm>
          <a:prstGeom prst="flowChartPreparation">
            <a:avLst/>
          </a:prstGeom>
          <a:gradFill flip="none" rotWithShape="1">
            <a:gsLst>
              <a:gs pos="30099">
                <a:srgbClr val="A4AD4D"/>
              </a:gs>
              <a:gs pos="55000">
                <a:srgbClr val="89A05A"/>
              </a:gs>
              <a:gs pos="99115">
                <a:schemeClr val="accent6">
                  <a:lumMod val="20000"/>
                  <a:lumOff val="80000"/>
                </a:schemeClr>
              </a:gs>
              <a:gs pos="0">
                <a:srgbClr val="647822"/>
              </a:gs>
              <a:gs pos="79000">
                <a:schemeClr val="accent6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855105" y="15442"/>
            <a:ext cx="10557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b="1" dirty="0" smtClean="0">
                <a:ln w="0"/>
                <a:solidFill>
                  <a:srgbClr val="3332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Software para el control y monitoreo del sistema</a:t>
            </a:r>
            <a:endParaRPr lang="es-MX" sz="4000" b="1" dirty="0">
              <a:ln w="0"/>
              <a:solidFill>
                <a:srgbClr val="3332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08720"/>
            <a:ext cx="11451685" cy="5040560"/>
          </a:xfrm>
          <a:prstGeom prst="rect">
            <a:avLst/>
          </a:prstGeom>
        </p:spPr>
      </p:pic>
      <p:pic>
        <p:nvPicPr>
          <p:cNvPr id="8" name="Picture 4" descr="Imagen relacionad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358391"/>
            <a:ext cx="5688632" cy="26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2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rama de flujo: preparación 5"/>
          <p:cNvSpPr/>
          <p:nvPr/>
        </p:nvSpPr>
        <p:spPr>
          <a:xfrm>
            <a:off x="2429612" y="650505"/>
            <a:ext cx="7408595" cy="59708"/>
          </a:xfrm>
          <a:prstGeom prst="flowChartPreparation">
            <a:avLst/>
          </a:prstGeom>
          <a:gradFill flip="none" rotWithShape="1">
            <a:gsLst>
              <a:gs pos="30099">
                <a:srgbClr val="A4AD4D"/>
              </a:gs>
              <a:gs pos="55000">
                <a:srgbClr val="89A05A"/>
              </a:gs>
              <a:gs pos="99115">
                <a:schemeClr val="accent6">
                  <a:lumMod val="20000"/>
                  <a:lumOff val="80000"/>
                </a:schemeClr>
              </a:gs>
              <a:gs pos="0">
                <a:srgbClr val="647822"/>
              </a:gs>
              <a:gs pos="79000">
                <a:schemeClr val="accent6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4071422" y="-94396"/>
            <a:ext cx="4124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b="1" dirty="0" err="1" smtClean="0">
                <a:ln w="0"/>
                <a:solidFill>
                  <a:srgbClr val="3332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FarmBot</a:t>
            </a:r>
            <a:r>
              <a:rPr lang="es-MX" sz="4000" b="1" dirty="0" smtClean="0">
                <a:ln w="0"/>
                <a:solidFill>
                  <a:srgbClr val="3332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: Tamaño </a:t>
            </a:r>
            <a:endParaRPr lang="es-MX" sz="4000" b="1" dirty="0">
              <a:ln w="0"/>
              <a:solidFill>
                <a:srgbClr val="3332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225429"/>
            <a:ext cx="1440160" cy="9957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5" y="1062516"/>
            <a:ext cx="4522573" cy="21124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3" y="3501008"/>
            <a:ext cx="8544272" cy="31840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298" y="1036286"/>
            <a:ext cx="5157566" cy="56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9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rama de flujo: preparación 5"/>
          <p:cNvSpPr/>
          <p:nvPr/>
        </p:nvSpPr>
        <p:spPr>
          <a:xfrm>
            <a:off x="2429612" y="650505"/>
            <a:ext cx="7408595" cy="59708"/>
          </a:xfrm>
          <a:prstGeom prst="flowChartPreparation">
            <a:avLst/>
          </a:prstGeom>
          <a:gradFill flip="none" rotWithShape="1">
            <a:gsLst>
              <a:gs pos="30099">
                <a:srgbClr val="A4AD4D"/>
              </a:gs>
              <a:gs pos="55000">
                <a:srgbClr val="89A05A"/>
              </a:gs>
              <a:gs pos="99115">
                <a:schemeClr val="accent6">
                  <a:lumMod val="20000"/>
                  <a:lumOff val="80000"/>
                </a:schemeClr>
              </a:gs>
              <a:gs pos="0">
                <a:srgbClr val="647822"/>
              </a:gs>
              <a:gs pos="79000">
                <a:schemeClr val="accent6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3590115" y="15442"/>
            <a:ext cx="5087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000" b="1" dirty="0" err="1" smtClean="0">
                <a:ln w="0"/>
                <a:solidFill>
                  <a:srgbClr val="3332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FarmBot</a:t>
            </a:r>
            <a:r>
              <a:rPr lang="es-MX" sz="4000" b="1" dirty="0" smtClean="0">
                <a:ln w="0"/>
                <a:solidFill>
                  <a:srgbClr val="3332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 : Presupuesto</a:t>
            </a:r>
            <a:endParaRPr lang="es-MX" sz="4000" b="1" dirty="0">
              <a:ln w="0"/>
              <a:solidFill>
                <a:srgbClr val="33321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225429"/>
            <a:ext cx="1440160" cy="995798"/>
          </a:xfrm>
          <a:prstGeom prst="rect">
            <a:avLst/>
          </a:prstGeom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65331"/>
              </p:ext>
            </p:extLst>
          </p:nvPr>
        </p:nvGraphicFramePr>
        <p:xfrm>
          <a:off x="839416" y="810302"/>
          <a:ext cx="6912768" cy="5839689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7577">
                  <a:extLst>
                    <a:ext uri="{9D8B030D-6E8A-4147-A177-3AD203B41FA5}">
                      <a16:colId xmlns:a16="http://schemas.microsoft.com/office/drawing/2014/main" val="2388112637"/>
                    </a:ext>
                  </a:extLst>
                </a:gridCol>
                <a:gridCol w="4869148">
                  <a:extLst>
                    <a:ext uri="{9D8B030D-6E8A-4147-A177-3AD203B41FA5}">
                      <a16:colId xmlns:a16="http://schemas.microsoft.com/office/drawing/2014/main" val="3925588043"/>
                    </a:ext>
                  </a:extLst>
                </a:gridCol>
                <a:gridCol w="1546043">
                  <a:extLst>
                    <a:ext uri="{9D8B030D-6E8A-4147-A177-3AD203B41FA5}">
                      <a16:colId xmlns:a16="http://schemas.microsoft.com/office/drawing/2014/main" val="1685643782"/>
                    </a:ext>
                  </a:extLst>
                </a:gridCol>
              </a:tblGrid>
              <a:tr h="4203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BO" sz="1800" u="none" strike="noStrike" noProof="0" dirty="0" smtClean="0">
                          <a:solidFill>
                            <a:schemeClr val="bg1"/>
                          </a:solidFill>
                          <a:effectLst/>
                        </a:rPr>
                        <a:t>Descripción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BO" sz="1800" u="none" strike="noStrike" noProof="0" dirty="0" smtClean="0">
                          <a:solidFill>
                            <a:schemeClr val="bg1"/>
                          </a:solidFill>
                          <a:effectLst/>
                        </a:rPr>
                        <a:t>Precio (Bs</a:t>
                      </a:r>
                      <a:r>
                        <a:rPr lang="en-US" sz="1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083126"/>
                  </a:ext>
                </a:extLst>
              </a:tr>
              <a:tr h="7384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Farmbot: Estrucutra y electronica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</a:rPr>
                        <a:t>18062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3904433"/>
                  </a:ext>
                </a:extLst>
              </a:tr>
              <a:tr h="727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BO" sz="18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Impuestos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del 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Farmbot</a:t>
                      </a: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(50% approx.)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8383394"/>
                  </a:ext>
                </a:extLst>
              </a:tr>
              <a:tr h="727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Base de madera almacigo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702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6093203"/>
                  </a:ext>
                </a:extLst>
              </a:tr>
              <a:tr h="7725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u="none" strike="noStrike" dirty="0">
                          <a:effectLst/>
                        </a:rPr>
                        <a:t>Mano de </a:t>
                      </a:r>
                      <a:r>
                        <a:rPr lang="es-ES" sz="1800" u="none" strike="noStrike" dirty="0" smtClean="0">
                          <a:effectLst/>
                        </a:rPr>
                        <a:t>obra del </a:t>
                      </a:r>
                      <a:r>
                        <a:rPr lang="es-ES" sz="1800" u="none" strike="noStrike" dirty="0" err="1" smtClean="0">
                          <a:effectLst/>
                        </a:rPr>
                        <a:t>Farmbot</a:t>
                      </a:r>
                      <a:r>
                        <a:rPr lang="es-ES" sz="1800" u="none" strike="noStrike" dirty="0" smtClean="0">
                          <a:effectLst/>
                        </a:rPr>
                        <a:t> </a:t>
                      </a:r>
                      <a:r>
                        <a:rPr lang="es-ES" sz="1800" u="none" strike="noStrike" dirty="0">
                          <a:effectLst/>
                        </a:rPr>
                        <a:t>+ gastos varios 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2752568"/>
                  </a:ext>
                </a:extLst>
              </a:tr>
              <a:tr h="9770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u="none" strike="noStrike">
                          <a:effectLst/>
                        </a:rPr>
                        <a:t>Instalacion de puesta tierra + medidor de energia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585539"/>
                  </a:ext>
                </a:extLst>
              </a:tr>
              <a:tr h="5907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800" u="none" strike="noStrike">
                          <a:effectLst/>
                        </a:rPr>
                        <a:t>Tierra negra 20 bolsas (15Bs c/u)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25629655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>
                          <a:effectLst/>
                        </a:rPr>
                        <a:t>Total(Bs):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</a:rPr>
                        <a:t>32295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5482133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ctr" fontAlgn="ctr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Total($):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</a:rPr>
                        <a:t>4640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89413456"/>
                  </a:ext>
                </a:extLst>
              </a:tr>
            </a:tbl>
          </a:graphicData>
        </a:graphic>
      </p:graphicFrame>
      <p:pic>
        <p:nvPicPr>
          <p:cNvPr id="1026" name="Picture 2" descr="https://cdn.shopify.com/s/files/1/2040/0289/files/Genesis_MAX_2_2400x.JPG?937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007" y="1358391"/>
            <a:ext cx="3600400" cy="23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4056156"/>
            <a:ext cx="2772615" cy="20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7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727848" y="2852936"/>
            <a:ext cx="2736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5400" b="1" spc="40" dirty="0" smtClean="0">
                <a:solidFill>
                  <a:srgbClr val="36351B"/>
                </a:solidFill>
                <a:effectLst>
                  <a:glow rad="76200">
                    <a:srgbClr val="70AC2E">
                      <a:alpha val="60000"/>
                    </a:srgbClr>
                  </a:glow>
                </a:effectLst>
                <a:latin typeface="+mj-lt"/>
              </a:rPr>
              <a:t>GRACIAS</a:t>
            </a:r>
            <a:endParaRPr lang="es-MX" sz="5400" b="1" spc="40" dirty="0">
              <a:solidFill>
                <a:srgbClr val="36351B"/>
              </a:solidFill>
              <a:effectLst>
                <a:glow rad="76200">
                  <a:srgbClr val="70AC2E">
                    <a:alpha val="60000"/>
                  </a:srgbClr>
                </a:glo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84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TM02900769[[fn=Retrospección]]</Template>
  <TotalTime>24066</TotalTime>
  <Words>184</Words>
  <Application>Microsoft Office PowerPoint</Application>
  <PresentationFormat>Panorámica</PresentationFormat>
  <Paragraphs>52</Paragraphs>
  <Slides>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Adobe Devanagari</vt:lpstr>
      <vt:lpstr>Arial</vt:lpstr>
      <vt:lpstr>Calibri</vt:lpstr>
      <vt:lpstr>Calibri Light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Seminario departamental i maestria</dc:title>
  <dc:creator>Hp</dc:creator>
  <cp:lastModifiedBy>Victor Gironda Saldias</cp:lastModifiedBy>
  <cp:revision>522</cp:revision>
  <dcterms:created xsi:type="dcterms:W3CDTF">2012-10-18T04:34:26Z</dcterms:created>
  <dcterms:modified xsi:type="dcterms:W3CDTF">2019-12-30T04:33:16Z</dcterms:modified>
</cp:coreProperties>
</file>